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9" r:id="rId7"/>
    <p:sldId id="260" r:id="rId8"/>
    <p:sldId id="258" r:id="rId9"/>
    <p:sldId id="261" r:id="rId10"/>
    <p:sldId id="262" r:id="rId11"/>
    <p:sldId id="264" r:id="rId12"/>
    <p:sldId id="263" r:id="rId13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43" d="100"/>
          <a:sy n="43" d="100"/>
        </p:scale>
        <p:origin x="-690" y="-120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10668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Алгоритмын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шинжилгээ, зохиомж</a:t>
            </a:r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– Семинар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01</a:t>
            </a:r>
            <a:endParaRPr lang="en-US" sz="4400" dirty="0" smtClean="0">
              <a:solidFill>
                <a:schemeClr val="accent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1" y="135382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Insertion Sort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функцийн үндсэн ажиллагаа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03312" y="2209800"/>
            <a:ext cx="838478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mn-M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Оруулах эрэмбэлэлт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/insertion sort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аргын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үндсэн үйлдэл нь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массивыг эрэмбэлэгдсэн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эрэмбэлэгдээгүй гэсэн 2 хэсэгт хуваагаад, эрэмбэлэгдээгүй массиваас эхний нэг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элементийг нь аваад эрэмбэлэгдсэн массивт эрэмбэлэлтийг алдагдуулахгүйгээр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оруулдаг.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Өөрөөр хэлбэл эрэмбэлэгдсэн хэсгийн шинэ элементээс их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элементүүдийн байрлалыг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баруун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тийш 1 – р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шилжүүлэх байдлаар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шинэ элементэд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зохих байрлалыг чөлөөлж өгдөг.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313" y="6172200"/>
            <a:ext cx="8384788" cy="472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28700" y="2209800"/>
            <a:ext cx="9674612" cy="7543800"/>
            <a:chOff x="1028700" y="2667000"/>
            <a:chExt cx="9674612" cy="754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2"/>
            <a:stretch/>
          </p:blipFill>
          <p:spPr>
            <a:xfrm>
              <a:off x="1028700" y="2667000"/>
              <a:ext cx="9451328" cy="6477000"/>
            </a:xfrm>
            <a:prstGeom prst="rect">
              <a:avLst/>
            </a:prstGeom>
          </p:spPr>
        </p:pic>
        <p:sp>
          <p:nvSpPr>
            <p:cNvPr id="7" name="Bent Arrow 6"/>
            <p:cNvSpPr/>
            <p:nvPr/>
          </p:nvSpPr>
          <p:spPr>
            <a:xfrm flipV="1">
              <a:off x="5334000" y="9144000"/>
              <a:ext cx="5369312" cy="1066800"/>
            </a:xfrm>
            <a:prstGeom prst="ben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8800" y="89154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53" y="2859158"/>
            <a:ext cx="7921647" cy="680553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22346"/>
              </p:ext>
            </p:extLst>
          </p:nvPr>
        </p:nvGraphicFramePr>
        <p:xfrm>
          <a:off x="10480028" y="2819400"/>
          <a:ext cx="8608068" cy="7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972"/>
                <a:gridCol w="962932"/>
                <a:gridCol w="956452"/>
                <a:gridCol w="956452"/>
                <a:gridCol w="956452"/>
                <a:gridCol w="956452"/>
                <a:gridCol w="956452"/>
                <a:gridCol w="956452"/>
                <a:gridCol w="9564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key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A[1]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A[6]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1447799"/>
            <a:ext cx="18059400" cy="10772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Insertion Sort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функцийн ажиллагааг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&lt;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31, 41, 59, 26, 41, 58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байх үед утгын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хүснэгт дээр харуул. 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3800" y="814069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56210"/>
              </p:ext>
            </p:extLst>
          </p:nvPr>
        </p:nvGraphicFramePr>
        <p:xfrm>
          <a:off x="10480028" y="2832104"/>
          <a:ext cx="860806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971"/>
                <a:gridCol w="962933"/>
                <a:gridCol w="956452"/>
                <a:gridCol w="956452"/>
                <a:gridCol w="956452"/>
                <a:gridCol w="956452"/>
                <a:gridCol w="956452"/>
                <a:gridCol w="956452"/>
                <a:gridCol w="9564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key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A[1]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724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A[6]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53" y="2871862"/>
            <a:ext cx="7921647" cy="6805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28700" y="1447799"/>
            <a:ext cx="18059400" cy="10772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Insertion Sort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функцийн ажиллагааг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&lt;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31, 41, 59, 26, 41, 58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байх үед утгын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хүснэгт дээр харуул.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1800" y="8610600"/>
            <a:ext cx="1356732" cy="13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10772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Insertion Sort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функцийн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&lt;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31, 41, 59, 26, 41, 58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өсөх эрэмбэлэлтийн тайлбар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63200" y="2855416"/>
            <a:ext cx="838478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хэмжээтэй массивыг өсөх дарааллаар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эрэмбэлэх: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A[2]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ээс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A[n]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хүртэл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массивын бүх элементээр гүйж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давтана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Давталтын одоогийн элементийн утгыг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-д хадгалан өмнөхтэй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харьцуулна.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Хэрэв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хувьсагч дах элементийн утга өмнөхөөсөө бага бол тэрний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өмнөх элементүүдтэй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харьцуулна. </a:t>
            </a:r>
          </a:p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Их элементүүдийг байрлалыг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дээш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нэгээр ахиулж,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солигдсон элементэд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сул зай гаргаж өгнө.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53" y="2871862"/>
            <a:ext cx="7921647" cy="6805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1800" y="76200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2. 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(n)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функц,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 бүрд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хугацаанл амжиж шийдэгдэх хамгийн том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 ийг ол. Тухайн компьютер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үйлдлийг нэг секундэд хийдэг гэж үзнэ.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𝒍𝒐𝒈</m:t>
                        </m:r>
                      </m:e>
                      <m:sub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 </m:t>
                    </m:r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𝒍𝒈</m:t>
                    </m:r>
                  </m:oMath>
                </a14:m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blipFill rotWithShape="1">
                <a:blip r:embed="rId5"/>
                <a:stretch>
                  <a:fillRect l="-843" t="-6044" r="-776" b="-1538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8700" y="2786516"/>
                <a:ext cx="18059400" cy="6424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Тайлбар: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𝟖</m:t>
                            </m:r>
                          </m:sup>
                        </m:sSup>
                      </m:den>
                    </m:f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байх тул  үүнээс 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𝐧</m:t>
                    </m:r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−ийг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олбол 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𝐟</m:t>
                    </m:r>
                    <m:d>
                      <m:d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𝐧</m:t>
                        </m:r>
                      </m:e>
                    </m:d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𝟖</m:t>
                        </m:r>
                      </m:sup>
                    </m:sSup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⇒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𝒏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𝟖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mn-MN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болно.</m:t>
                    </m:r>
                  </m:oMath>
                </a14:m>
                <a:endPara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786516"/>
                <a:ext cx="18059400" cy="642484"/>
              </a:xfrm>
              <a:prstGeom prst="rect">
                <a:avLst/>
              </a:prstGeom>
              <a:blipFill rotWithShape="1">
                <a:blip r:embed="rId6"/>
                <a:stretch>
                  <a:fillRect l="-506" b="-3670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7" y="3696629"/>
            <a:ext cx="13200043" cy="693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639800" y="4397276"/>
                <a:ext cx="6019800" cy="87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=1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с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үед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1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дэх  функцын хамгийн том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8</m:t>
                              </m:r>
                            </m:sup>
                          </m:sSup>
                        </m:sup>
                      </m:sSup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болно.</m:t>
                      </m:r>
                    </m:oMath>
                  </m:oMathPara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0" y="4397276"/>
                <a:ext cx="6019800" cy="8731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639800" y="5412731"/>
                <a:ext cx="601980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=1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с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үед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2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дах  функцын хамгийн том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mn-MN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mn-MN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16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болно.</m:t>
                      </m:r>
                    </m:oMath>
                  </m:oMathPara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0" y="5412731"/>
                <a:ext cx="6019800" cy="8224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639800" y="6448324"/>
                <a:ext cx="601980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=1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с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үед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дах  функцын хамгийн том 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mn-MN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mn-MN" sz="2400" b="0" i="1" smtClean="0">
                              <a:latin typeface="Cambria Math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8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mn-MN" sz="2400" b="0" i="1" smtClean="0">
                          <a:latin typeface="Cambria Math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болно.</m:t>
                      </m:r>
                    </m:oMath>
                  </m:oMathPara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0" y="6448324"/>
                <a:ext cx="6019800" cy="82246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3639800" y="7445276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эх мэтчилэн гаргаж авсан томьёонуудаа ашиглан функц тус бүрийн секунд, минут, цаг, өдөр, жилийн хамгийн том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‘n’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олно.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992600" y="9259228"/>
            <a:ext cx="137160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2. 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(n)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функц,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 бүрд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хугацаанл амжиж шийдэгдэх хамгийн том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 ийг ол. Тухайн компьютер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үйлдлийг нэг секундэд хийдэг гэж үзнэ.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𝒍𝒐𝒈</m:t>
                        </m:r>
                      </m:e>
                      <m:sub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 </m:t>
                    </m:r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𝒍𝒈</m:t>
                    </m:r>
                  </m:oMath>
                </a14:m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blipFill rotWithShape="1">
                <a:blip r:embed="rId5"/>
                <a:stretch>
                  <a:fillRect l="-843" t="-6044" r="-776" b="-1538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8700" y="2895600"/>
                <a:ext cx="18059400" cy="6424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Тайлбар: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𝟖</m:t>
                            </m:r>
                          </m:sup>
                        </m:sSup>
                      </m:den>
                    </m:f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байх тул  үүнээс 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𝐧</m:t>
                    </m:r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−ийг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mn-MN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олбол </m:t>
                    </m:r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𝐟</m:t>
                    </m:r>
                    <m:d>
                      <m:d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𝐧</m:t>
                        </m:r>
                      </m:e>
                    </m:d>
                    <m:r>
                      <a:rPr lang="en-US" sz="2400" b="1" i="0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𝟖</m:t>
                        </m:r>
                      </m:sup>
                    </m:sSup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⇒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𝒏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𝟖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mn-MN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болно.</m:t>
                    </m:r>
                  </m:oMath>
                </a14:m>
                <a:endPara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895600"/>
                <a:ext cx="18059400" cy="642484"/>
              </a:xfrm>
              <a:prstGeom prst="rect">
                <a:avLst/>
              </a:prstGeom>
              <a:blipFill rotWithShape="1">
                <a:blip r:embed="rId6"/>
                <a:stretch>
                  <a:fillRect l="-506" b="-4630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9" t="69826"/>
          <a:stretch/>
        </p:blipFill>
        <p:spPr>
          <a:xfrm>
            <a:off x="12954000" y="3978309"/>
            <a:ext cx="6134100" cy="3322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3" y="3978308"/>
            <a:ext cx="12014784" cy="6308692"/>
          </a:xfrm>
          <a:prstGeom prst="rect">
            <a:avLst/>
          </a:prstGeom>
          <a:ln>
            <a:noFill/>
          </a:ln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989509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2. 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(n)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функц,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 бүрд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хугацаанл амжиж шийдэгдэх хамгийн том </a:t>
                </a:r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 ийг ол. Тухайн компьютер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mn-MN" sz="32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үйлдлийг нэг секундэд хийдэг гэж үзнэ.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𝒍𝒐𝒈</m:t>
                        </m:r>
                      </m:e>
                      <m:sub>
                        <m:r>
                          <a:rPr lang="en-US" sz="3200" b="1" i="1" smtClean="0">
                            <a:latin typeface="Cambria Math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 </m:t>
                    </m:r>
                    <m:r>
                      <a:rPr lang="en-US" sz="32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𝒍𝒈</m:t>
                    </m:r>
                  </m:oMath>
                </a14:m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47799"/>
                <a:ext cx="18059400" cy="1088375"/>
              </a:xfrm>
              <a:prstGeom prst="rect">
                <a:avLst/>
              </a:prstGeom>
              <a:blipFill rotWithShape="1">
                <a:blip r:embed="rId5"/>
                <a:stretch>
                  <a:fillRect l="-843" t="-6044" r="-776" b="-1538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95246" y="2667000"/>
            <a:ext cx="180594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Өмнөх хуудсан дээр гаргаж авсан томьёонуудынхаа тусламжтайгаар даалгаврын хүснэгтийг бөглөв.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198188"/>
                  </p:ext>
                </p:extLst>
              </p:nvPr>
            </p:nvGraphicFramePr>
            <p:xfrm>
              <a:off x="1028700" y="3352800"/>
              <a:ext cx="18025944" cy="73152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</a:tblGrid>
                  <a:tr h="802228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457200" indent="-457200" algn="ctr">
                            <a:buAutoNum type="arabicPlain"/>
                          </a:pP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секунд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минут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цаг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өдөр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сар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жил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 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зуун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902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lg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8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0.6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3.6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11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8.6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12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2.6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14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3.2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15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3.2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Cambria Math"/>
                                            <a:cs typeface="Tahoma" panose="020B0604030504040204" pitchFamily="34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17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93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3.6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12.96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73.96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6.76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10.24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10.24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34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0.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6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  <a:cs typeface="Tahoma" panose="020B0604030504040204" pitchFamily="34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10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3.6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8.6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2.6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3.2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3.2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𝑛𝑙𝑔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0.12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0.72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1.72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0.52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0.64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0.64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7.75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0.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6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  <a:cs typeface="Tahoma" panose="020B0604030504040204" pitchFamily="34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2.93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1.61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0.57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7244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0.57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4.64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1.82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0.6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2.05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0.64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1.47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0.68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  <a:cs typeface="Tahoma" panose="020B0604030504040204" pitchFamily="3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27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74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121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153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191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226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279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12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14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17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198188"/>
                  </p:ext>
                </p:extLst>
              </p:nvPr>
            </p:nvGraphicFramePr>
            <p:xfrm>
              <a:off x="1028700" y="3352800"/>
              <a:ext cx="18025944" cy="73152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  <a:gridCol w="2253243"/>
                  </a:tblGrid>
                  <a:tr h="802228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457200" indent="-457200" algn="ctr">
                            <a:buAutoNum type="arabicPlain"/>
                          </a:pP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секунд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минут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цаг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өдөр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сар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жил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 </a:t>
                          </a:r>
                          <a:r>
                            <a:rPr lang="mn-MN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зуун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902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95890" r="-699189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95890" r="-601084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95890" r="-499459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95890" r="-399459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95890" r="-300542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95890" r="-199730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95890" r="-100271" b="-6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95890" b="-631507"/>
                          </a:stretch>
                        </a:blipFill>
                      </a:tcPr>
                    </a:tc>
                  </a:tr>
                  <a:tr h="8093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216667" r="-699189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216667" r="-601084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216667" r="-499459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216667" r="-399459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216667" r="-300542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216667" r="-199730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216667" r="-100271" b="-5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216667" b="-598485"/>
                          </a:stretch>
                        </a:blipFill>
                      </a:tcPr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316667" r="-699189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316667" r="-601084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316667" r="-499459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316667" r="-399459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316667" r="-300542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316667" r="-199730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316667" r="-100271" b="-4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316667" b="-498485"/>
                          </a:stretch>
                        </a:blipFill>
                      </a:tcPr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416667" r="-699189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416667" r="-601084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416667" r="-499459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416667" r="-399459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416667" r="-300542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416667" r="-199730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416667" r="-100271" b="-3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416667" b="-398485"/>
                          </a:stretch>
                        </a:blipFill>
                      </a:tcPr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520611" r="-699189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520611" r="-601084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520611" r="-499459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520611" r="-399459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520611" r="-300542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520611" r="-199730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520611" r="-100271" b="-30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520611" b="-301527"/>
                          </a:stretch>
                        </a:blipFill>
                      </a:tcPr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615909" r="-699189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542" t="-615909" r="-601084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000" t="-615909" r="-499459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300000" t="-615909" r="-399459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01084" t="-615909" r="-300542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499730" t="-615909" r="-199730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01355" t="-615909" r="-100271" b="-1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99459" t="-615909" b="-199242"/>
                          </a:stretch>
                        </a:blipFill>
                      </a:tcPr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721374" r="-699189" b="-100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27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74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121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153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191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226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279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  <a:tr h="80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70" t="-815152" r="-69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11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12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14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16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17</a:t>
                          </a:r>
                          <a:endParaRPr lang="en-US" sz="24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87630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Дараах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функцуудийг хамгийн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удаан өсөхөөс, түргэн өсөх рүү жагсаа.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363200" y="2286000"/>
                <a:ext cx="8384788" cy="41549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Тайлбар: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 функцийн өсөлтийг хурдыг харьцуулахад тухайн 2 функцийг нэгийг нөгөөд хувааж, хувьсагчийг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𝒏</m:t>
                    </m:r>
                    <m:r>
                      <a:rPr lang="en-US" sz="2400" b="1" i="1" smtClean="0">
                        <a:latin typeface="Cambria Math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→∞</m:t>
                    </m:r>
                  </m:oMath>
                </a14:m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</a:t>
                </a:r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хягааргүйд тэмүүлэх үеийн хягаарыг бодох бөгөөд тухайн хягаар 1 – ээс их гарвал хүртвэр дэх функц, 1 – ээс бага гарвал хуваарь дах функцийг хурдан өснө гэж үздэг. Мөн тухайн тодорхойлолтоос </a:t>
                </a:r>
                <a:r>
                  <a:rPr lang="mn-MN" sz="2400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логоритм функц</a:t>
                </a:r>
                <a:r>
                  <a:rPr lang="en-US" sz="2400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&lt; </a:t>
                </a:r>
                <a:r>
                  <a:rPr lang="mn-MN" sz="2400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зэрэгт функц  </a:t>
                </a:r>
                <a:r>
                  <a:rPr lang="en-US" sz="2400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&lt; </a:t>
                </a:r>
                <a:r>
                  <a:rPr lang="mn-MN" sz="2400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илтгэгч функц  </a:t>
                </a:r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зэрэг нь эерэг бүхэл байх үед илэрхий юм.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Өөрөөр хэлбэл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n – </a:t>
                </a:r>
                <a:r>
                  <a:rPr lang="mn-MN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ийг хангалттай их утгатай болгох бөгөөд  хягааргүй өснө гэж үзэх юм.</a:t>
                </a: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0" y="2286000"/>
                <a:ext cx="8384788" cy="4154984"/>
              </a:xfrm>
              <a:prstGeom prst="rect">
                <a:avLst/>
              </a:prstGeom>
              <a:blipFill rotWithShape="1">
                <a:blip r:embed="rId5"/>
                <a:stretch>
                  <a:fillRect l="-1016" t="-1022" r="-943" b="-2044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67414"/>
            <a:ext cx="8891522" cy="4173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735664"/>
            <a:ext cx="11925300" cy="4008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3792200" y="6781799"/>
                <a:ext cx="4133646" cy="18226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4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540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5400" i="1" smtClean="0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5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54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5400" b="0" i="1" smtClean="0">
                                  <a:latin typeface="Cambria Math"/>
                                </a:rPr>
                                <m:t>𝑔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5400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0" y="6781799"/>
                <a:ext cx="4133646" cy="182261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17337" y="884076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7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10772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Insertion Sort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процедур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функцийн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&lt;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31, 41, 59, 26, 41, 58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буурах эрэмбэлэлтийн тайлбар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63200" y="2995538"/>
            <a:ext cx="838478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хэмжээтэй массивыг өсөх дарааллаар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эрэмбэлэх: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A[2]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ээс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A[n]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хүртэл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массивын бүх элементээр гүйж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давтана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Давталтын одоогийн элементийн утгыг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-д хадгалан өмнөхтэй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харьцуулна.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Хэрэв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хувьсагч дах элементийн утга өмнөхөөсөө их бол тэрний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өмнөх элементүүдтэй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харьцуулна. </a:t>
            </a:r>
          </a:p>
          <a:p>
            <a:pPr algn="just"/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элементүүдийг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байрлалыг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дээш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нэгээр ахиулж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солигдсон элементэд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сул зай гаргаж өгнө.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52" y="2995538"/>
            <a:ext cx="7921647" cy="4208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0952" y="78486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7508B9-9F90-4027-B9A3-3A785320EA7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fc60917-8295-4628-b317-ebbf9cfad357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64CF90-B437-4023-BE00-60E9CFCF90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97D7C-AE6E-4C3A-90BE-E56354936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60917-8295-4628-b317-ebbf9cfa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7001</TotalTime>
  <Words>1248</Words>
  <Application>Microsoft Office PowerPoint</Application>
  <PresentationFormat>Custom</PresentationFormat>
  <Paragraphs>415</Paragraphs>
  <Slides>9</Slides>
  <Notes>9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474</cp:revision>
  <dcterms:created xsi:type="dcterms:W3CDTF">2020-12-06T12:30:42Z</dcterms:created>
  <dcterms:modified xsi:type="dcterms:W3CDTF">2021-09-07T16:30:17Z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